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9"/>
  </p:notesMasterIdLst>
  <p:sldIdLst>
    <p:sldId id="262" r:id="rId2"/>
    <p:sldId id="260" r:id="rId3"/>
    <p:sldId id="288" r:id="rId4"/>
    <p:sldId id="271" r:id="rId5"/>
    <p:sldId id="272" r:id="rId6"/>
    <p:sldId id="256" r:id="rId7"/>
    <p:sldId id="289" r:id="rId8"/>
    <p:sldId id="290" r:id="rId9"/>
    <p:sldId id="263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E876483F-611C-4504-9893-2D0F2D6E5EFA}">
          <p14:sldIdLst>
            <p14:sldId id="262"/>
            <p14:sldId id="260"/>
            <p14:sldId id="288"/>
          </p14:sldIdLst>
        </p14:section>
        <p14:section name="Signing up for the first time" id="{FCE872BE-8765-469E-912E-E88E99EE8275}">
          <p14:sldIdLst>
            <p14:sldId id="271"/>
            <p14:sldId id="272"/>
            <p14:sldId id="256"/>
          </p14:sldIdLst>
        </p14:section>
        <p14:section name="Logging in for later sessions" id="{F00C74DB-6580-4F5D-8634-33651F9548A8}">
          <p14:sldIdLst>
            <p14:sldId id="289"/>
            <p14:sldId id="290"/>
          </p14:sldIdLst>
        </p14:section>
        <p14:section name="Pathways" id="{91A5836E-4616-4EB6-AD7F-056A30A131BD}">
          <p14:sldIdLst>
            <p14:sldId id="263"/>
            <p14:sldId id="291"/>
          </p14:sldIdLst>
        </p14:section>
        <p14:section name="Finances" id="{50650A56-9A5A-4DD2-AEFF-7AEDD4971F75}">
          <p14:sldIdLst>
            <p14:sldId id="292"/>
            <p14:sldId id="293"/>
          </p14:sldIdLst>
        </p14:section>
        <p14:section name="Universities" id="{A631D183-CFD2-433A-86C9-AD960A878EE8}">
          <p14:sldIdLst>
            <p14:sldId id="294"/>
            <p14:sldId id="295"/>
          </p14:sldIdLst>
        </p14:section>
        <p14:section name="Programmes" id="{2243B6FD-BA0E-448C-9EC1-C8733852B0F9}">
          <p14:sldIdLst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5B1"/>
    <a:srgbClr val="C22A62"/>
    <a:srgbClr val="FFFFFF"/>
    <a:srgbClr val="91C9D6"/>
    <a:srgbClr val="FDB614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3792" autoAdjust="0"/>
  </p:normalViewPr>
  <p:slideViewPr>
    <p:cSldViewPr snapToGrid="0" snapToObjects="1">
      <p:cViewPr varScale="1">
        <p:scale>
          <a:sx n="86" d="100"/>
          <a:sy n="8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D9D63-1DCF-4556-AC86-28ECC80A34EE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23B08-0A97-4F7D-BE46-8111C926C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4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SUN?</a:t>
            </a:r>
          </a:p>
          <a:p>
            <a:r>
              <a:rPr lang="en-GB" dirty="0"/>
              <a:t>SUN is collaborative partnership of local universities, local authorities, colleges and schools across Hampshire, Dorset and the Isle of Wight</a:t>
            </a:r>
          </a:p>
          <a:p>
            <a:endParaRPr lang="en-GB" dirty="0"/>
          </a:p>
          <a:p>
            <a:r>
              <a:rPr lang="en-GB" dirty="0"/>
              <a:t>What does SUN do?</a:t>
            </a:r>
          </a:p>
          <a:p>
            <a:r>
              <a:rPr lang="en-GB" dirty="0"/>
              <a:t>SUN offers a range of events and activities that aim to help young people decide on the best educational path for them</a:t>
            </a:r>
          </a:p>
          <a:p>
            <a:endParaRPr lang="en-GB" dirty="0"/>
          </a:p>
          <a:p>
            <a:r>
              <a:rPr lang="en-GB" dirty="0"/>
              <a:t>Why does SUN do this?</a:t>
            </a:r>
          </a:p>
          <a:p>
            <a:r>
              <a:rPr lang="en-GB" dirty="0"/>
              <a:t>SUN is a part of </a:t>
            </a:r>
            <a:r>
              <a:rPr lang="en-GB" dirty="0" err="1"/>
              <a:t>Uni</a:t>
            </a:r>
            <a:r>
              <a:rPr lang="en-GB" dirty="0"/>
              <a:t> Connect whose goal is to ensure everyone who might benefit from higher education has access to it, whatever their background.</a:t>
            </a:r>
          </a:p>
          <a:p>
            <a:endParaRPr lang="en-GB" dirty="0"/>
          </a:p>
          <a:p>
            <a:r>
              <a:rPr lang="en-GB" dirty="0"/>
              <a:t>How can I get involved?</a:t>
            </a:r>
          </a:p>
          <a:p>
            <a:r>
              <a:rPr lang="en-GB" dirty="0"/>
              <a:t>Workshops</a:t>
            </a:r>
          </a:p>
          <a:p>
            <a:r>
              <a:rPr lang="en-GB" dirty="0"/>
              <a:t>Assemblies </a:t>
            </a:r>
          </a:p>
          <a:p>
            <a:r>
              <a:rPr lang="en-GB" dirty="0" err="1"/>
              <a:t>Residentials</a:t>
            </a:r>
            <a:endParaRPr lang="en-GB" dirty="0"/>
          </a:p>
          <a:p>
            <a:r>
              <a:rPr lang="en-GB" dirty="0"/>
              <a:t>University visits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3B08-0A97-4F7D-BE46-8111C926CF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23B08-0A97-4F7D-BE46-8111C926CF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6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1193" y="1769169"/>
            <a:ext cx="5214651" cy="3391734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1192" y="657688"/>
            <a:ext cx="5237885" cy="94112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901102" y="1769168"/>
            <a:ext cx="2911831" cy="3391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046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1193" y="442180"/>
            <a:ext cx="8413020" cy="230761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3050959"/>
            <a:ext cx="9144000" cy="27538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823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71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43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036" y="747375"/>
            <a:ext cx="8471898" cy="429000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Clr>
                <a:schemeClr val="accent5"/>
              </a:buClr>
              <a:buFontTx/>
              <a:buNone/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2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036" y="342225"/>
            <a:ext cx="8471898" cy="824965"/>
          </a:xfrm>
        </p:spPr>
        <p:txBody>
          <a:bodyPr/>
          <a:lstStyle>
            <a:lvl1pPr>
              <a:defRPr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36" y="1653013"/>
            <a:ext cx="4154764" cy="3469171"/>
          </a:xfrm>
        </p:spPr>
        <p:txBody>
          <a:bodyPr/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accent5"/>
              </a:buClr>
              <a:defRPr sz="20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58170" y="1653013"/>
            <a:ext cx="4154764" cy="3469171"/>
          </a:xfrm>
        </p:spPr>
        <p:txBody>
          <a:bodyPr/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3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588" y="342598"/>
            <a:ext cx="8471898" cy="8249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865" y="2386644"/>
            <a:ext cx="4104152" cy="28729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1" y="2386643"/>
            <a:ext cx="4167909" cy="28729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41865" y="1478344"/>
            <a:ext cx="8471621" cy="588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06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1845964"/>
            <a:ext cx="5214651" cy="3391734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75048" y="734483"/>
            <a:ext cx="5237885" cy="94112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371722" y="734482"/>
            <a:ext cx="2911831" cy="4503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1278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61313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41036" y="1614296"/>
            <a:ext cx="8471898" cy="8249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2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8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1193" y="1769169"/>
            <a:ext cx="5214651" cy="3391734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1192" y="657688"/>
            <a:ext cx="5237885" cy="94112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901102" y="1769168"/>
            <a:ext cx="2911831" cy="3391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42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036" y="338328"/>
            <a:ext cx="8471898" cy="824965"/>
          </a:xfrm>
        </p:spPr>
        <p:txBody>
          <a:bodyPr/>
          <a:lstStyle>
            <a:lvl1pPr>
              <a:defRPr>
                <a:solidFill>
                  <a:srgbClr val="231F20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36" y="1769368"/>
            <a:ext cx="8471898" cy="350788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C22A6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Tx/>
              <a:buNone/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96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1193" y="442180"/>
            <a:ext cx="8413020" cy="230761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3050959"/>
            <a:ext cx="9144000" cy="27538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9949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3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036" y="747375"/>
            <a:ext cx="8471898" cy="429000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Clr>
                <a:schemeClr val="accent5"/>
              </a:buClr>
              <a:buFontTx/>
              <a:buNone/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036" y="342225"/>
            <a:ext cx="8471898" cy="824965"/>
          </a:xfrm>
        </p:spPr>
        <p:txBody>
          <a:bodyPr/>
          <a:lstStyle>
            <a:lvl1pPr>
              <a:defRPr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36" y="1653013"/>
            <a:ext cx="4154764" cy="3469171"/>
          </a:xfrm>
        </p:spPr>
        <p:txBody>
          <a:bodyPr/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accent5"/>
              </a:buClr>
              <a:defRPr sz="20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58170" y="1653013"/>
            <a:ext cx="4154764" cy="3469171"/>
          </a:xfrm>
        </p:spPr>
        <p:txBody>
          <a:bodyPr/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800">
                <a:solidFill>
                  <a:srgbClr val="231F20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588" y="342598"/>
            <a:ext cx="8471898" cy="8249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865" y="2386644"/>
            <a:ext cx="4104152" cy="28729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1" y="2386643"/>
            <a:ext cx="4167909" cy="28729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41865" y="1478344"/>
            <a:ext cx="8471621" cy="588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16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036" y="358926"/>
            <a:ext cx="8471898" cy="82496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6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53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1845964"/>
            <a:ext cx="5214651" cy="3391734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75048" y="734483"/>
            <a:ext cx="5237885" cy="94112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371722" y="734482"/>
            <a:ext cx="2911831" cy="4503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24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61313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3227388" algn="l"/>
              </a:tabLst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1036" y="1614296"/>
            <a:ext cx="8471898" cy="8249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2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41036" y="1614296"/>
            <a:ext cx="8471898" cy="8249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2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2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036" y="677333"/>
            <a:ext cx="8471898" cy="8249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036" y="1695890"/>
            <a:ext cx="8471898" cy="3507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6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  <p:sldLayoutId id="2147483651" r:id="rId14"/>
    <p:sldLayoutId id="2147483652" r:id="rId15"/>
    <p:sldLayoutId id="2147483653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rgbClr val="231F2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1"/>
        </a:buClr>
        <a:buFontTx/>
        <a:buNone/>
        <a:defRPr sz="2800" b="1" kern="1200">
          <a:solidFill>
            <a:srgbClr val="C22A6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6"/>
        </a:buClr>
        <a:buFontTx/>
        <a:buNone/>
        <a:defRPr sz="2000" kern="1200">
          <a:solidFill>
            <a:srgbClr val="231F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-228600" algn="l" defTabSz="457200" rtl="0" eaLnBrk="1" latinLnBrk="0" hangingPunct="1">
        <a:spcBef>
          <a:spcPct val="20000"/>
        </a:spcBef>
        <a:buClr>
          <a:srgbClr val="1B95B1"/>
        </a:buClr>
        <a:buFont typeface="Arial"/>
        <a:buChar char="•"/>
        <a:defRPr sz="1800" kern="1200">
          <a:solidFill>
            <a:srgbClr val="231F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02000" indent="-228600" algn="l" defTabSz="457200" rtl="0" eaLnBrk="1" latinLnBrk="0" hangingPunct="1">
        <a:spcBef>
          <a:spcPct val="20000"/>
        </a:spcBef>
        <a:buClr>
          <a:srgbClr val="1B95B1"/>
        </a:buClr>
        <a:buFont typeface="Arial"/>
        <a:buChar char="–"/>
        <a:defRPr sz="1800" kern="1200">
          <a:solidFill>
            <a:srgbClr val="231F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7200" indent="-228600" algn="l" defTabSz="457200" rtl="0" eaLnBrk="1" latinLnBrk="0" hangingPunct="1">
        <a:spcBef>
          <a:spcPct val="20000"/>
        </a:spcBef>
        <a:buClr>
          <a:srgbClr val="1B95B1"/>
        </a:buClr>
        <a:buFont typeface="Arial"/>
        <a:buChar char="»"/>
        <a:defRPr sz="1800" kern="1200">
          <a:solidFill>
            <a:srgbClr val="231F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sunoutreach.org%2Fstudents%2Fresources%2Ffuture-steps%2F&amp;data=01%7C01%7CR.A.Warrillow%40soton.ac.uk%7Ca948291b5f664eb8287a08d86f643d8b%7C4a5378f929f44d3ebe89669d03ada9d8%7C0&amp;sdata=RilYsDT%2ByRn5QKWrtfii9fUPdeJ3mLidg53xx9p%2BNwU%3D&amp;reserved=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4E5AA2F-AFB9-4E3F-816C-27A90FB4F4FC}"/>
              </a:ext>
            </a:extLst>
          </p:cNvPr>
          <p:cNvSpPr txBox="1">
            <a:spLocks/>
          </p:cNvSpPr>
          <p:nvPr/>
        </p:nvSpPr>
        <p:spPr>
          <a:xfrm>
            <a:off x="381496" y="5384080"/>
            <a:ext cx="8471898" cy="8249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FFFFFF"/>
                </a:solidFill>
              </a:rPr>
              <a:t>DISCOVER YOUR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30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1AAC-7623-428E-9108-9BF16EB2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36" y="338327"/>
            <a:ext cx="8471898" cy="1559746"/>
          </a:xfrm>
        </p:spPr>
        <p:txBody>
          <a:bodyPr>
            <a:normAutofit/>
          </a:bodyPr>
          <a:lstStyle/>
          <a:p>
            <a:r>
              <a:rPr lang="en-GB" dirty="0"/>
              <a:t>PATHWAYS EXTENSION</a:t>
            </a:r>
            <a:br>
              <a:rPr lang="en-GB" dirty="0"/>
            </a:br>
            <a:r>
              <a:rPr lang="en-GB" sz="2600" b="0" dirty="0">
                <a:solidFill>
                  <a:srgbClr val="C22A62"/>
                </a:solidFill>
              </a:rPr>
              <a:t>Well done! Now try the extra activities </a:t>
            </a:r>
            <a:br>
              <a:rPr lang="en-GB" sz="2600" b="0" dirty="0">
                <a:solidFill>
                  <a:srgbClr val="C22A62"/>
                </a:solidFill>
              </a:rPr>
            </a:br>
            <a:r>
              <a:rPr lang="en-GB" sz="2600" b="0" dirty="0">
                <a:solidFill>
                  <a:srgbClr val="C22A62"/>
                </a:solidFill>
              </a:rPr>
              <a:t>on the extension worksheet.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5B4BBF-27ED-4F97-AF77-3C87CBE7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16" y="338327"/>
            <a:ext cx="1684976" cy="1672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BE5B0A-222A-4D14-BCB1-14C5D8C0ACAD}"/>
              </a:ext>
            </a:extLst>
          </p:cNvPr>
          <p:cNvSpPr/>
          <p:nvPr/>
        </p:nvSpPr>
        <p:spPr>
          <a:xfrm>
            <a:off x="871386" y="2174178"/>
            <a:ext cx="7344357" cy="986272"/>
          </a:xfrm>
          <a:prstGeom prst="rect">
            <a:avLst/>
          </a:prstGeom>
          <a:noFill/>
          <a:ln w="28575">
            <a:solidFill>
              <a:srgbClr val="1B95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200" b="1" dirty="0"/>
              <a:t>Research the qualifications you didn’t know about in the quiz and look at local providers that offer them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88487E7-81AE-4F10-B779-8471E028DE29}"/>
              </a:ext>
            </a:extLst>
          </p:cNvPr>
          <p:cNvSpPr/>
          <p:nvPr/>
        </p:nvSpPr>
        <p:spPr>
          <a:xfrm>
            <a:off x="341036" y="2174178"/>
            <a:ext cx="1374094" cy="986272"/>
          </a:xfrm>
          <a:prstGeom prst="hexagon">
            <a:avLst/>
          </a:prstGeom>
          <a:solidFill>
            <a:srgbClr val="1B95B1"/>
          </a:solidFill>
          <a:ln w="28575">
            <a:solidFill>
              <a:srgbClr val="1B95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FFFF"/>
                </a:solidFill>
              </a:rPr>
              <a:t>1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94DB23-F4BC-4DBF-834E-3A8C776C654F}"/>
              </a:ext>
            </a:extLst>
          </p:cNvPr>
          <p:cNvSpPr/>
          <p:nvPr/>
        </p:nvSpPr>
        <p:spPr>
          <a:xfrm>
            <a:off x="871387" y="3439401"/>
            <a:ext cx="7344357" cy="986272"/>
          </a:xfrm>
          <a:prstGeom prst="rect">
            <a:avLst/>
          </a:prstGeom>
          <a:noFill/>
          <a:ln w="28575">
            <a:solidFill>
              <a:srgbClr val="C22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200" b="1" dirty="0"/>
              <a:t>Research local degree apprenticeships on the government apprenticeship website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E615311-CBA9-4725-9911-5CEEB5016E17}"/>
              </a:ext>
            </a:extLst>
          </p:cNvPr>
          <p:cNvSpPr/>
          <p:nvPr/>
        </p:nvSpPr>
        <p:spPr>
          <a:xfrm>
            <a:off x="341036" y="3439401"/>
            <a:ext cx="1374094" cy="986272"/>
          </a:xfrm>
          <a:prstGeom prst="hexagon">
            <a:avLst/>
          </a:prstGeom>
          <a:solidFill>
            <a:srgbClr val="C22A62"/>
          </a:solidFill>
          <a:ln w="28575">
            <a:solidFill>
              <a:srgbClr val="C22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7A1D8E4-8FA6-4124-94EC-7D780487F0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19" y="5823938"/>
            <a:ext cx="4085160" cy="879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0F7DD3-111B-42E9-880A-53739F885E89}"/>
              </a:ext>
            </a:extLst>
          </p:cNvPr>
          <p:cNvSpPr/>
          <p:nvPr/>
        </p:nvSpPr>
        <p:spPr>
          <a:xfrm>
            <a:off x="872861" y="4728146"/>
            <a:ext cx="7344357" cy="986272"/>
          </a:xfrm>
          <a:prstGeom prst="rect">
            <a:avLst/>
          </a:prstGeom>
          <a:noFill/>
          <a:ln w="28575">
            <a:solidFill>
              <a:srgbClr val="FDB6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200" b="1" dirty="0"/>
              <a:t>Chat to students, college &amp; university staff on Future Steps to find out more! </a:t>
            </a:r>
            <a:r>
              <a:rPr lang="en-GB" sz="2200" b="1" dirty="0">
                <a:solidFill>
                  <a:srgbClr val="C22A62"/>
                </a:solidFill>
              </a:rPr>
              <a:t>Chatfuturesteps.co.uk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1424082-B31E-4EF5-BA7E-0F64BB3107E6}"/>
              </a:ext>
            </a:extLst>
          </p:cNvPr>
          <p:cNvSpPr/>
          <p:nvPr/>
        </p:nvSpPr>
        <p:spPr>
          <a:xfrm>
            <a:off x="342510" y="4728146"/>
            <a:ext cx="1374094" cy="986272"/>
          </a:xfrm>
          <a:prstGeom prst="hexagon">
            <a:avLst/>
          </a:prstGeom>
          <a:solidFill>
            <a:srgbClr val="FDB614"/>
          </a:solidFill>
          <a:ln w="28575">
            <a:solidFill>
              <a:srgbClr val="FDB6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1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DDF630-01CC-474D-AEC4-E7D24F33528E}"/>
              </a:ext>
            </a:extLst>
          </p:cNvPr>
          <p:cNvSpPr txBox="1"/>
          <p:nvPr/>
        </p:nvSpPr>
        <p:spPr>
          <a:xfrm>
            <a:off x="331066" y="1250376"/>
            <a:ext cx="8319448" cy="1292662"/>
          </a:xfrm>
          <a:prstGeom prst="rect">
            <a:avLst/>
          </a:prstGeom>
          <a:solidFill>
            <a:srgbClr val="91C9D6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Once you have logged on, click on</a:t>
            </a:r>
          </a:p>
          <a:p>
            <a:r>
              <a:rPr lang="en-GB" sz="2600" b="1" dirty="0"/>
              <a:t>get started to complete the </a:t>
            </a:r>
          </a:p>
          <a:p>
            <a:r>
              <a:rPr lang="en-GB" sz="2600" b="1" dirty="0"/>
              <a:t>Finances quiz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BC3FC13-8651-4D3A-B3A0-DF379C24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66" y="338328"/>
            <a:ext cx="8122227" cy="824965"/>
          </a:xfrm>
        </p:spPr>
        <p:txBody>
          <a:bodyPr>
            <a:normAutofit/>
          </a:bodyPr>
          <a:lstStyle/>
          <a:p>
            <a:r>
              <a:rPr lang="en-GB" dirty="0"/>
              <a:t>FINANCES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640D32-202B-4556-A737-377F4726D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B91E"/>
              </a:clrFrom>
              <a:clrTo>
                <a:srgbClr val="FDB91E">
                  <a:alpha val="0"/>
                </a:srgbClr>
              </a:clrTo>
            </a:clrChange>
          </a:blip>
          <a:srcRect l="32402" t="43396" r="34058" b="42715"/>
          <a:stretch/>
        </p:blipFill>
        <p:spPr>
          <a:xfrm>
            <a:off x="5496379" y="1539519"/>
            <a:ext cx="3067051" cy="714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7B76ED-3536-46E6-BA1B-A7262BB74E1A}"/>
              </a:ext>
            </a:extLst>
          </p:cNvPr>
          <p:cNvSpPr txBox="1"/>
          <p:nvPr/>
        </p:nvSpPr>
        <p:spPr>
          <a:xfrm>
            <a:off x="331066" y="2939968"/>
            <a:ext cx="8319448" cy="1292662"/>
          </a:xfrm>
          <a:prstGeom prst="rect">
            <a:avLst/>
          </a:prstGeom>
          <a:solidFill>
            <a:srgbClr val="C22A6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600" b="1" dirty="0">
                <a:solidFill>
                  <a:srgbClr val="FFFFFF"/>
                </a:solidFill>
              </a:rPr>
              <a:t>Use the explore more button </a:t>
            </a:r>
          </a:p>
          <a:p>
            <a:pPr algn="r"/>
            <a:r>
              <a:rPr lang="en-GB" sz="2600" b="1" dirty="0">
                <a:solidFill>
                  <a:srgbClr val="FFFFFF"/>
                </a:solidFill>
              </a:rPr>
              <a:t>to increase your knowledge as you </a:t>
            </a:r>
          </a:p>
          <a:p>
            <a:pPr algn="r"/>
            <a:r>
              <a:rPr lang="en-GB" sz="2600" b="1" dirty="0">
                <a:solidFill>
                  <a:srgbClr val="FFFFFF"/>
                </a:solidFill>
              </a:rPr>
              <a:t>progress through the quiz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01BE8-4152-4CEA-BBFB-B2A53976FE6A}"/>
              </a:ext>
            </a:extLst>
          </p:cNvPr>
          <p:cNvSpPr txBox="1"/>
          <p:nvPr/>
        </p:nvSpPr>
        <p:spPr>
          <a:xfrm>
            <a:off x="331066" y="4672150"/>
            <a:ext cx="8319448" cy="1292662"/>
          </a:xfrm>
          <a:prstGeom prst="rect">
            <a:avLst/>
          </a:prstGeom>
          <a:solidFill>
            <a:srgbClr val="1B95B1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FFFF"/>
                </a:solidFill>
              </a:rPr>
              <a:t>Think, what do you need to research 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before making decisions 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about your future?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4B6CA8-8675-45E1-BB0B-26B4E73D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53" y="4629560"/>
            <a:ext cx="1274174" cy="1609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099EF-6CB8-4029-A90B-BEFF6FD84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39" y="3296149"/>
            <a:ext cx="2335721" cy="6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983363-375D-4FC7-9FF8-67CD2A72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36" y="338327"/>
            <a:ext cx="8471898" cy="1559746"/>
          </a:xfrm>
        </p:spPr>
        <p:txBody>
          <a:bodyPr>
            <a:normAutofit/>
          </a:bodyPr>
          <a:lstStyle/>
          <a:p>
            <a:r>
              <a:rPr lang="en-GB" dirty="0"/>
              <a:t>FINANCES EXTENSION</a:t>
            </a:r>
            <a:br>
              <a:rPr lang="en-GB" dirty="0"/>
            </a:br>
            <a:r>
              <a:rPr lang="en-GB" sz="2800" b="0" dirty="0">
                <a:solidFill>
                  <a:srgbClr val="C22A62"/>
                </a:solidFill>
              </a:rPr>
              <a:t>Well done! Now try the extra activities </a:t>
            </a:r>
            <a:br>
              <a:rPr lang="en-GB" sz="2800" b="0" dirty="0">
                <a:solidFill>
                  <a:srgbClr val="C22A62"/>
                </a:solidFill>
              </a:rPr>
            </a:br>
            <a:r>
              <a:rPr lang="en-GB" sz="2800" b="0" dirty="0">
                <a:solidFill>
                  <a:srgbClr val="C22A62"/>
                </a:solidFill>
              </a:rPr>
              <a:t>on the extension worksheet.</a:t>
            </a:r>
            <a:endParaRPr lang="en-GB" b="0" dirty="0">
              <a:solidFill>
                <a:srgbClr val="C22A62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1C7879-F5FE-4B82-AA63-15D850CF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16" y="338327"/>
            <a:ext cx="1684976" cy="16725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D1E23F-BE4D-49D1-830A-64A56AFAC467}"/>
              </a:ext>
            </a:extLst>
          </p:cNvPr>
          <p:cNvSpPr/>
          <p:nvPr/>
        </p:nvSpPr>
        <p:spPr>
          <a:xfrm>
            <a:off x="796567" y="2132858"/>
            <a:ext cx="7550866" cy="1018715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200" b="1" dirty="0"/>
              <a:t>Research what student finance is available to you and use it to fill in the grid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555DB9-0ACD-4BDB-B201-AE1B89E55B45}"/>
              </a:ext>
            </a:extLst>
          </p:cNvPr>
          <p:cNvSpPr/>
          <p:nvPr/>
        </p:nvSpPr>
        <p:spPr>
          <a:xfrm>
            <a:off x="479394" y="2132858"/>
            <a:ext cx="1235736" cy="1018715"/>
          </a:xfrm>
          <a:prstGeom prst="hexagon">
            <a:avLst/>
          </a:prstGeom>
          <a:solidFill>
            <a:srgbClr val="FDB614"/>
          </a:solidFill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098012-EB92-48CE-A169-BA082C646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5125"/>
              </p:ext>
            </p:extLst>
          </p:nvPr>
        </p:nvGraphicFramePr>
        <p:xfrm>
          <a:off x="1397825" y="3273550"/>
          <a:ext cx="6604850" cy="2251456"/>
        </p:xfrm>
        <a:graphic>
          <a:graphicData uri="http://schemas.openxmlformats.org/drawingml/2006/table">
            <a:tbl>
              <a:tblPr firstRow="1" firstCol="1" bandRow="1"/>
              <a:tblGrid>
                <a:gridCol w="1730871">
                  <a:extLst>
                    <a:ext uri="{9D8B030D-6E8A-4147-A177-3AD203B41FA5}">
                      <a16:colId xmlns:a16="http://schemas.microsoft.com/office/drawing/2014/main" val="343514328"/>
                    </a:ext>
                  </a:extLst>
                </a:gridCol>
                <a:gridCol w="1625392">
                  <a:extLst>
                    <a:ext uri="{9D8B030D-6E8A-4147-A177-3AD203B41FA5}">
                      <a16:colId xmlns:a16="http://schemas.microsoft.com/office/drawing/2014/main" val="2603665183"/>
                    </a:ext>
                  </a:extLst>
                </a:gridCol>
                <a:gridCol w="1623195">
                  <a:extLst>
                    <a:ext uri="{9D8B030D-6E8A-4147-A177-3AD203B41FA5}">
                      <a16:colId xmlns:a16="http://schemas.microsoft.com/office/drawing/2014/main" val="1528597460"/>
                    </a:ext>
                  </a:extLst>
                </a:gridCol>
                <a:gridCol w="1625392">
                  <a:extLst>
                    <a:ext uri="{9D8B030D-6E8A-4147-A177-3AD203B41FA5}">
                      <a16:colId xmlns:a16="http://schemas.microsoft.com/office/drawing/2014/main" val="93848859"/>
                    </a:ext>
                  </a:extLst>
                </a:gridCol>
              </a:tblGrid>
              <a:tr h="156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Incomings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2A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Outgoings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2A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35928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4768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Tuition fee Loan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£9,250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Tuition fee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£9,250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592066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Maintenance Loan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£8,944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Rent – Halls of Residence University of Southampton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£5,404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691454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 time job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£135 x 44 weeks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Food per week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£30 (x 44 weeks) £1320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64137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E1F9303-4DA6-49E6-A535-0F5AC8285B1B}"/>
              </a:ext>
            </a:extLst>
          </p:cNvPr>
          <p:cNvSpPr/>
          <p:nvPr/>
        </p:nvSpPr>
        <p:spPr>
          <a:xfrm>
            <a:off x="796567" y="5668402"/>
            <a:ext cx="7550866" cy="1018715"/>
          </a:xfrm>
          <a:prstGeom prst="rect">
            <a:avLst/>
          </a:prstGeom>
          <a:noFill/>
          <a:ln w="28575">
            <a:solidFill>
              <a:srgbClr val="91C9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200" b="1" dirty="0"/>
              <a:t>Chat to students, college &amp; university staff on Future Steps to find out more! </a:t>
            </a:r>
            <a:r>
              <a:rPr lang="en-GB" sz="2200" b="1" dirty="0">
                <a:solidFill>
                  <a:srgbClr val="C22A62"/>
                </a:solidFill>
              </a:rPr>
              <a:t>Chatfuturesteps.co.uk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0E4E4FA-BE2B-4FF1-9058-E3D8B68F93D6}"/>
              </a:ext>
            </a:extLst>
          </p:cNvPr>
          <p:cNvSpPr/>
          <p:nvPr/>
        </p:nvSpPr>
        <p:spPr>
          <a:xfrm>
            <a:off x="479394" y="5666178"/>
            <a:ext cx="1235736" cy="1018715"/>
          </a:xfrm>
          <a:prstGeom prst="hexagon">
            <a:avLst/>
          </a:prstGeom>
          <a:solidFill>
            <a:srgbClr val="91C9D6"/>
          </a:solidFill>
          <a:ln w="28575">
            <a:solidFill>
              <a:srgbClr val="91C9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2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1534-EA4A-4E33-A548-68AD9287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BB13-0014-49F5-90DB-93748068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30C67-ED71-42A0-9522-9F5A06DD49C5}"/>
              </a:ext>
            </a:extLst>
          </p:cNvPr>
          <p:cNvSpPr txBox="1"/>
          <p:nvPr/>
        </p:nvSpPr>
        <p:spPr>
          <a:xfrm>
            <a:off x="331066" y="1250376"/>
            <a:ext cx="8319448" cy="1292662"/>
          </a:xfrm>
          <a:prstGeom prst="rect">
            <a:avLst/>
          </a:prstGeom>
          <a:solidFill>
            <a:srgbClr val="1B95B1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FFFF"/>
                </a:solidFill>
              </a:rPr>
              <a:t>Once you have logged on, click on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get started to complete the 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Finances quiz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200EC-D1FE-4192-8D48-25A016FF7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B91E"/>
              </a:clrFrom>
              <a:clrTo>
                <a:srgbClr val="FDB91E">
                  <a:alpha val="0"/>
                </a:srgbClr>
              </a:clrTo>
            </a:clrChange>
          </a:blip>
          <a:srcRect l="32402" t="43396" r="34058" b="42715"/>
          <a:stretch/>
        </p:blipFill>
        <p:spPr>
          <a:xfrm>
            <a:off x="5496379" y="1539519"/>
            <a:ext cx="3067051" cy="714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12CEF8-FBB1-4B73-A6D8-1C5058696B12}"/>
              </a:ext>
            </a:extLst>
          </p:cNvPr>
          <p:cNvSpPr txBox="1"/>
          <p:nvPr/>
        </p:nvSpPr>
        <p:spPr>
          <a:xfrm>
            <a:off x="331066" y="2939968"/>
            <a:ext cx="8319448" cy="1292662"/>
          </a:xfrm>
          <a:prstGeom prst="rect">
            <a:avLst/>
          </a:prstGeom>
          <a:solidFill>
            <a:srgbClr val="FDB61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600" b="1" dirty="0">
                <a:solidFill>
                  <a:schemeClr val="bg1"/>
                </a:solidFill>
              </a:rPr>
              <a:t>Use the explore more button </a:t>
            </a:r>
          </a:p>
          <a:p>
            <a:pPr algn="r"/>
            <a:r>
              <a:rPr lang="en-GB" sz="2600" b="1" dirty="0">
                <a:solidFill>
                  <a:schemeClr val="bg1"/>
                </a:solidFill>
              </a:rPr>
              <a:t>to increase your knowledge as you </a:t>
            </a:r>
          </a:p>
          <a:p>
            <a:pPr algn="r"/>
            <a:r>
              <a:rPr lang="en-GB" sz="2600" b="1" dirty="0">
                <a:solidFill>
                  <a:schemeClr val="bg1"/>
                </a:solidFill>
              </a:rPr>
              <a:t>progress through the quiz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636B2-C6F2-4A1F-8245-5AFCC897C19A}"/>
              </a:ext>
            </a:extLst>
          </p:cNvPr>
          <p:cNvSpPr txBox="1"/>
          <p:nvPr/>
        </p:nvSpPr>
        <p:spPr>
          <a:xfrm>
            <a:off x="331066" y="4672150"/>
            <a:ext cx="8319448" cy="1292662"/>
          </a:xfrm>
          <a:prstGeom prst="rect">
            <a:avLst/>
          </a:prstGeom>
          <a:solidFill>
            <a:srgbClr val="91C9D6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Think, what do you need to research 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before making decisions 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about your future?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C72EB-EFA3-495A-9C7E-EDECCC4B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84" y="4629560"/>
            <a:ext cx="1274174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A9F22A-6C59-4052-A079-37A380410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39" y="3296149"/>
            <a:ext cx="2335721" cy="6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EE133-110C-4B63-B7DE-15C8D49BCD8B}"/>
              </a:ext>
            </a:extLst>
          </p:cNvPr>
          <p:cNvSpPr txBox="1">
            <a:spLocks/>
          </p:cNvSpPr>
          <p:nvPr/>
        </p:nvSpPr>
        <p:spPr>
          <a:xfrm>
            <a:off x="341036" y="338327"/>
            <a:ext cx="8471898" cy="1559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UNIVERSITIES EXTENSION</a:t>
            </a:r>
            <a:br>
              <a:rPr lang="en-GB" dirty="0"/>
            </a:br>
            <a:r>
              <a:rPr lang="en-GB" sz="2800" b="0" dirty="0">
                <a:solidFill>
                  <a:srgbClr val="C22A62"/>
                </a:solidFill>
              </a:rPr>
              <a:t>Well done! Now try the extra activities </a:t>
            </a:r>
            <a:br>
              <a:rPr lang="en-GB" sz="2800" b="0" dirty="0">
                <a:solidFill>
                  <a:srgbClr val="C22A62"/>
                </a:solidFill>
              </a:rPr>
            </a:br>
            <a:r>
              <a:rPr lang="en-GB" sz="2800" b="0" dirty="0">
                <a:solidFill>
                  <a:srgbClr val="C22A62"/>
                </a:solidFill>
              </a:rPr>
              <a:t>on the extension worksheet!</a:t>
            </a:r>
            <a:endParaRPr lang="en-GB" b="0" dirty="0">
              <a:solidFill>
                <a:srgbClr val="C22A62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DEB9A8-2FD7-4D4C-A3E1-86C36806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16" y="338327"/>
            <a:ext cx="1684976" cy="1672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1D02BE-3696-4276-884D-ED235883F6EB}"/>
              </a:ext>
            </a:extLst>
          </p:cNvPr>
          <p:cNvSpPr/>
          <p:nvPr/>
        </p:nvSpPr>
        <p:spPr>
          <a:xfrm>
            <a:off x="871387" y="2159491"/>
            <a:ext cx="7344357" cy="1027592"/>
          </a:xfrm>
          <a:prstGeom prst="rect">
            <a:avLst/>
          </a:prstGeom>
          <a:noFill/>
          <a:ln w="28575">
            <a:solidFill>
              <a:srgbClr val="C22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400" b="1" dirty="0"/>
              <a:t>Explore a range of universities across the UK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0557857-AC03-4E2B-A07D-2BB0EBBA8620}"/>
              </a:ext>
            </a:extLst>
          </p:cNvPr>
          <p:cNvSpPr/>
          <p:nvPr/>
        </p:nvSpPr>
        <p:spPr>
          <a:xfrm>
            <a:off x="488272" y="2159491"/>
            <a:ext cx="1226858" cy="1027592"/>
          </a:xfrm>
          <a:prstGeom prst="hexagon">
            <a:avLst/>
          </a:prstGeom>
          <a:solidFill>
            <a:srgbClr val="C22A62"/>
          </a:solidFill>
          <a:ln w="28575">
            <a:solidFill>
              <a:srgbClr val="C22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FFFF"/>
                </a:solidFill>
              </a:rPr>
              <a:t>1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2C420A-1EA6-4B63-AD82-AB286578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4" y="3249312"/>
            <a:ext cx="7890509" cy="23524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9CF31A-126E-436C-AEC8-00ABA2444E4E}"/>
              </a:ext>
            </a:extLst>
          </p:cNvPr>
          <p:cNvSpPr/>
          <p:nvPr/>
        </p:nvSpPr>
        <p:spPr>
          <a:xfrm>
            <a:off x="796567" y="5730630"/>
            <a:ext cx="7550866" cy="1018715"/>
          </a:xfrm>
          <a:prstGeom prst="rect">
            <a:avLst/>
          </a:prstGeom>
          <a:noFill/>
          <a:ln w="28575">
            <a:solidFill>
              <a:srgbClr val="1B95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200" b="1" dirty="0"/>
              <a:t>Chat to students, college &amp; university staff on Future Steps to find out more! </a:t>
            </a:r>
            <a:r>
              <a:rPr lang="en-GB" sz="2200" b="1" dirty="0">
                <a:solidFill>
                  <a:srgbClr val="C22A62"/>
                </a:solidFill>
              </a:rPr>
              <a:t>Chatfuturesteps.co.uk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6D91D24-B20E-440D-9E8C-FBD7D00A69E1}"/>
              </a:ext>
            </a:extLst>
          </p:cNvPr>
          <p:cNvSpPr/>
          <p:nvPr/>
        </p:nvSpPr>
        <p:spPr>
          <a:xfrm>
            <a:off x="479394" y="5728322"/>
            <a:ext cx="1235736" cy="1018715"/>
          </a:xfrm>
          <a:prstGeom prst="hexagon">
            <a:avLst/>
          </a:prstGeom>
          <a:solidFill>
            <a:srgbClr val="1B95B1"/>
          </a:solidFill>
          <a:ln w="28575">
            <a:solidFill>
              <a:srgbClr val="1B95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2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F6EA839-D127-4AEB-B5B8-5B3CCFCA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36" y="338328"/>
            <a:ext cx="8471898" cy="824965"/>
          </a:xfrm>
        </p:spPr>
        <p:txBody>
          <a:bodyPr/>
          <a:lstStyle/>
          <a:p>
            <a:r>
              <a:rPr lang="en-GB" dirty="0"/>
              <a:t>PROGRAMMES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16C6A1-FF98-42D5-AFB5-F7059F9A81AE}"/>
              </a:ext>
            </a:extLst>
          </p:cNvPr>
          <p:cNvSpPr txBox="1"/>
          <p:nvPr/>
        </p:nvSpPr>
        <p:spPr>
          <a:xfrm>
            <a:off x="331066" y="1250376"/>
            <a:ext cx="8319448" cy="1292662"/>
          </a:xfrm>
          <a:prstGeom prst="rect">
            <a:avLst/>
          </a:prstGeom>
          <a:solidFill>
            <a:srgbClr val="C22A62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FFFF"/>
                </a:solidFill>
              </a:rPr>
              <a:t>Once you have logged on, click on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get started to complete the 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Finances quiz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C7A8DC-897B-4261-87C3-318E59AF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B91E"/>
              </a:clrFrom>
              <a:clrTo>
                <a:srgbClr val="FDB91E">
                  <a:alpha val="0"/>
                </a:srgbClr>
              </a:clrTo>
            </a:clrChange>
          </a:blip>
          <a:srcRect l="32402" t="43396" r="34058" b="42715"/>
          <a:stretch/>
        </p:blipFill>
        <p:spPr>
          <a:xfrm>
            <a:off x="5496379" y="1539519"/>
            <a:ext cx="3067051" cy="714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16C0D4-25C4-44EF-B757-2A5B6CCF76E0}"/>
              </a:ext>
            </a:extLst>
          </p:cNvPr>
          <p:cNvSpPr txBox="1"/>
          <p:nvPr/>
        </p:nvSpPr>
        <p:spPr>
          <a:xfrm>
            <a:off x="331066" y="2939968"/>
            <a:ext cx="8319448" cy="1292662"/>
          </a:xfrm>
          <a:prstGeom prst="rect">
            <a:avLst/>
          </a:prstGeom>
          <a:solidFill>
            <a:srgbClr val="1B95B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600" b="1" dirty="0">
                <a:solidFill>
                  <a:srgbClr val="FFFFFF"/>
                </a:solidFill>
              </a:rPr>
              <a:t>Use the explore more button </a:t>
            </a:r>
          </a:p>
          <a:p>
            <a:pPr algn="r"/>
            <a:r>
              <a:rPr lang="en-GB" sz="2600" b="1" dirty="0">
                <a:solidFill>
                  <a:srgbClr val="FFFFFF"/>
                </a:solidFill>
              </a:rPr>
              <a:t>to increase your knowledge as you </a:t>
            </a:r>
          </a:p>
          <a:p>
            <a:pPr algn="r"/>
            <a:r>
              <a:rPr lang="en-GB" sz="2600" b="1" dirty="0">
                <a:solidFill>
                  <a:srgbClr val="FFFFFF"/>
                </a:solidFill>
              </a:rPr>
              <a:t>progress through the quiz</a:t>
            </a:r>
            <a:r>
              <a:rPr lang="en-GB" sz="2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27E7C-FE92-413B-9237-F7611F388986}"/>
              </a:ext>
            </a:extLst>
          </p:cNvPr>
          <p:cNvSpPr txBox="1"/>
          <p:nvPr/>
        </p:nvSpPr>
        <p:spPr>
          <a:xfrm>
            <a:off x="331066" y="4672150"/>
            <a:ext cx="8319448" cy="1292662"/>
          </a:xfrm>
          <a:prstGeom prst="rect">
            <a:avLst/>
          </a:prstGeom>
          <a:solidFill>
            <a:srgbClr val="FDB614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Think, what do you need to research 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before making decisions 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about your future?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CF1B52-0BC9-4DCE-90F8-BBBF8448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860" y="4672150"/>
            <a:ext cx="1274174" cy="1609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893492-5F07-49FD-B303-80D8B0943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39" y="3296149"/>
            <a:ext cx="2335721" cy="6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052E9F-7F4D-4026-A1B6-F18139889B9B}"/>
              </a:ext>
            </a:extLst>
          </p:cNvPr>
          <p:cNvSpPr txBox="1">
            <a:spLocks/>
          </p:cNvSpPr>
          <p:nvPr/>
        </p:nvSpPr>
        <p:spPr>
          <a:xfrm>
            <a:off x="341036" y="338327"/>
            <a:ext cx="8471898" cy="1559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PROGRAMMES EXTENSION</a:t>
            </a:r>
            <a:br>
              <a:rPr lang="en-GB" dirty="0"/>
            </a:br>
            <a:r>
              <a:rPr lang="en-GB" sz="2800" b="0" dirty="0">
                <a:solidFill>
                  <a:srgbClr val="C22A62"/>
                </a:solidFill>
              </a:rPr>
              <a:t>Well done! Now try the extra activities </a:t>
            </a:r>
            <a:br>
              <a:rPr lang="en-GB" sz="2800" b="0" dirty="0">
                <a:solidFill>
                  <a:srgbClr val="C22A62"/>
                </a:solidFill>
              </a:rPr>
            </a:br>
            <a:r>
              <a:rPr lang="en-GB" sz="2800" b="0" dirty="0">
                <a:solidFill>
                  <a:srgbClr val="C22A62"/>
                </a:solidFill>
              </a:rPr>
              <a:t>on the extension worksheet!</a:t>
            </a:r>
            <a:endParaRPr lang="en-GB" b="0" dirty="0">
              <a:solidFill>
                <a:srgbClr val="C22A62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DDFEF-431F-4BCE-834F-EDEC88B1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16" y="338327"/>
            <a:ext cx="1684976" cy="16725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F7830F-E824-4B3F-8CA6-C714E19EE283}"/>
              </a:ext>
            </a:extLst>
          </p:cNvPr>
          <p:cNvSpPr/>
          <p:nvPr/>
        </p:nvSpPr>
        <p:spPr>
          <a:xfrm>
            <a:off x="830143" y="2218733"/>
            <a:ext cx="7958738" cy="923890"/>
          </a:xfrm>
          <a:prstGeom prst="rect">
            <a:avLst/>
          </a:prstGeom>
          <a:noFill/>
          <a:ln w="28575">
            <a:solidFill>
              <a:srgbClr val="91C9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400" b="1" dirty="0"/>
              <a:t>Explore different degree choices and think about their pros and cons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2F81391-EE64-4C34-A366-BB4032BAE843}"/>
              </a:ext>
            </a:extLst>
          </p:cNvPr>
          <p:cNvSpPr/>
          <p:nvPr/>
        </p:nvSpPr>
        <p:spPr>
          <a:xfrm>
            <a:off x="426128" y="2218733"/>
            <a:ext cx="1175344" cy="923890"/>
          </a:xfrm>
          <a:prstGeom prst="hexagon">
            <a:avLst/>
          </a:prstGeom>
          <a:solidFill>
            <a:srgbClr val="91C9D6"/>
          </a:solidFill>
          <a:ln w="28575">
            <a:solidFill>
              <a:srgbClr val="91C9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549DF4-CB25-454D-81A8-E10A85C92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82467"/>
              </p:ext>
            </p:extLst>
          </p:nvPr>
        </p:nvGraphicFramePr>
        <p:xfrm>
          <a:off x="298248" y="3576091"/>
          <a:ext cx="8490633" cy="2005363"/>
        </p:xfrm>
        <a:graphic>
          <a:graphicData uri="http://schemas.openxmlformats.org/drawingml/2006/table">
            <a:tbl>
              <a:tblPr firstRow="1" firstCol="1" bandRow="1"/>
              <a:tblGrid>
                <a:gridCol w="347982">
                  <a:extLst>
                    <a:ext uri="{9D8B030D-6E8A-4147-A177-3AD203B41FA5}">
                      <a16:colId xmlns:a16="http://schemas.microsoft.com/office/drawing/2014/main" val="4002258256"/>
                    </a:ext>
                  </a:extLst>
                </a:gridCol>
                <a:gridCol w="1323578">
                  <a:extLst>
                    <a:ext uri="{9D8B030D-6E8A-4147-A177-3AD203B41FA5}">
                      <a16:colId xmlns:a16="http://schemas.microsoft.com/office/drawing/2014/main" val="3547568735"/>
                    </a:ext>
                  </a:extLst>
                </a:gridCol>
                <a:gridCol w="1933012">
                  <a:extLst>
                    <a:ext uri="{9D8B030D-6E8A-4147-A177-3AD203B41FA5}">
                      <a16:colId xmlns:a16="http://schemas.microsoft.com/office/drawing/2014/main" val="326925185"/>
                    </a:ext>
                  </a:extLst>
                </a:gridCol>
                <a:gridCol w="1628883">
                  <a:extLst>
                    <a:ext uri="{9D8B030D-6E8A-4147-A177-3AD203B41FA5}">
                      <a16:colId xmlns:a16="http://schemas.microsoft.com/office/drawing/2014/main" val="1282056789"/>
                    </a:ext>
                  </a:extLst>
                </a:gridCol>
                <a:gridCol w="1628295">
                  <a:extLst>
                    <a:ext uri="{9D8B030D-6E8A-4147-A177-3AD203B41FA5}">
                      <a16:colId xmlns:a16="http://schemas.microsoft.com/office/drawing/2014/main" val="1622255726"/>
                    </a:ext>
                  </a:extLst>
                </a:gridCol>
                <a:gridCol w="1628883">
                  <a:extLst>
                    <a:ext uri="{9D8B030D-6E8A-4147-A177-3AD203B41FA5}">
                      <a16:colId xmlns:a16="http://schemas.microsoft.com/office/drawing/2014/main" val="4143825325"/>
                    </a:ext>
                  </a:extLst>
                </a:gridCol>
              </a:tblGrid>
              <a:tr h="413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University’s offering course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careers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type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96892"/>
                  </a:ext>
                </a:extLst>
              </a:tr>
              <a:tr h="752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Winchester, Bournemouth University, University of Southampton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service, local government, MP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Exams and Coursework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Could combine with international relations or history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63147"/>
                  </a:ext>
                </a:extLst>
              </a:tr>
              <a:tr h="752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55364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61A5F80-8121-4F32-B2EB-D6D45C57DFA8}"/>
              </a:ext>
            </a:extLst>
          </p:cNvPr>
          <p:cNvSpPr/>
          <p:nvPr/>
        </p:nvSpPr>
        <p:spPr>
          <a:xfrm>
            <a:off x="830142" y="5735774"/>
            <a:ext cx="7982791" cy="923890"/>
          </a:xfrm>
          <a:prstGeom prst="rect">
            <a:avLst/>
          </a:prstGeom>
          <a:noFill/>
          <a:ln w="28575">
            <a:solidFill>
              <a:srgbClr val="C22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2400" b="1" dirty="0"/>
              <a:t>Chat to students, college &amp; university staff on Future Steps to find out more! </a:t>
            </a:r>
            <a:r>
              <a:rPr lang="en-GB" sz="2400" b="1" dirty="0">
                <a:solidFill>
                  <a:srgbClr val="1B95B1"/>
                </a:solidFill>
              </a:rPr>
              <a:t>Chatfuturesteps.co.uk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E103255-A0B7-46BF-AFCA-1CA70670465B}"/>
              </a:ext>
            </a:extLst>
          </p:cNvPr>
          <p:cNvSpPr/>
          <p:nvPr/>
        </p:nvSpPr>
        <p:spPr>
          <a:xfrm>
            <a:off x="427609" y="5735774"/>
            <a:ext cx="1175344" cy="923890"/>
          </a:xfrm>
          <a:prstGeom prst="hexagon">
            <a:avLst/>
          </a:prstGeom>
          <a:solidFill>
            <a:srgbClr val="C22A62"/>
          </a:solidFill>
          <a:ln w="28575">
            <a:solidFill>
              <a:srgbClr val="C22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FFFF"/>
                </a:solidFill>
              </a:rPr>
              <a:t>2</a:t>
            </a:r>
            <a:endParaRPr lang="en-GB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29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SUN</a:t>
            </a:r>
          </a:p>
        </p:txBody>
      </p:sp>
      <p:pic>
        <p:nvPicPr>
          <p:cNvPr id="6" name="Picture 2" descr="https://glasscubesproduction.s3.eu-west-2.amazonaws.com/57225/7222556/8073678?response-content-type=image%2Fpng&amp;X-Amz-Algorithm=AWS4-HMAC-SHA256&amp;X-Amz-Date=20200323T095430Z&amp;X-Amz-SignedHeaders=host&amp;X-Amz-Expires=28800&amp;X-Amz-Credential=AKIAI67VHGCGCJ4WSN2Q%2F20200323%2Feu-west-2%2Fs3%2Faws4_request&amp;X-Amz-Signature=79315540e694fd1decca3fedc5fdd8f21013ae68c94fa740e42f92a686ba1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91" y="3429442"/>
            <a:ext cx="2932409" cy="10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university of southampt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7" r="100000">
                        <a14:foregroundMark x1="2889" y1="46000" x2="6556" y2="51111"/>
                        <a14:foregroundMark x1="9889" y1="55556" x2="9889" y2="52000"/>
                        <a14:foregroundMark x1="20444" y1="60000" x2="19667" y2="51111"/>
                        <a14:foregroundMark x1="25556" y1="60889" x2="25222" y2="53333"/>
                        <a14:foregroundMark x1="28778" y1="56444" x2="28778" y2="50444"/>
                        <a14:foregroundMark x1="35000" y1="55556" x2="34667" y2="38667"/>
                        <a14:foregroundMark x1="50000" y1="58667" x2="48889" y2="50444"/>
                        <a14:foregroundMark x1="68222" y1="64444" x2="67889" y2="56444"/>
                        <a14:foregroundMark x1="78444" y1="57111" x2="78111" y2="46000"/>
                        <a14:foregroundMark x1="83556" y1="57778" x2="82889" y2="53333"/>
                        <a14:foregroundMark x1="92667" y1="59333" x2="92667" y2="52000"/>
                        <a14:foregroundMark x1="39444" y1="33333" x2="83889" y2="33333"/>
                        <a14:foregroundMark x1="89444" y1="34889" x2="83222" y2="3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9" y="5284742"/>
            <a:ext cx="1856714" cy="9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university of portsmout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28" l="1258" r="100000">
                        <a14:foregroundMark x1="39305" y1="36724" x2="39605" y2="42536"/>
                        <a14:foregroundMark x1="35590" y1="38177" x2="35710" y2="43725"/>
                        <a14:foregroundMark x1="41462" y1="35799" x2="41702" y2="43461"/>
                        <a14:foregroundMark x1="47873" y1="37252" x2="47873" y2="43461"/>
                        <a14:foregroundMark x1="45297" y1="36988" x2="45476" y2="43725"/>
                        <a14:foregroundMark x1="49730" y1="36328" x2="51827" y2="44254"/>
                        <a14:foregroundMark x1="55542" y1="36063" x2="55722" y2="45443"/>
                        <a14:foregroundMark x1="61414" y1="36724" x2="61174" y2="45443"/>
                        <a14:foregroundMark x1="66866" y1="38970" x2="69922" y2="41347"/>
                        <a14:foregroundMark x1="72439" y1="44254" x2="72319" y2="36063"/>
                        <a14:foregroundMark x1="68065" y1="46367" x2="70222" y2="44650"/>
                        <a14:foregroundMark x1="76034" y1="34875" x2="76333" y2="45443"/>
                        <a14:foregroundMark x1="80348" y1="35799" x2="81905" y2="41347"/>
                        <a14:foregroundMark x1="88436" y1="43725" x2="88197" y2="39894"/>
                        <a14:foregroundMark x1="89874" y1="44914" x2="89635" y2="38177"/>
                        <a14:foregroundMark x1="35710" y1="61955" x2="35890" y2="52180"/>
                        <a14:foregroundMark x1="41043" y1="55218" x2="41222" y2="61955"/>
                        <a14:foregroundMark x1="46794" y1="62219" x2="46675" y2="52180"/>
                        <a14:foregroundMark x1="53865" y1="63408" x2="53865" y2="52180"/>
                        <a14:foregroundMark x1="59137" y1="63937" x2="60875" y2="61955"/>
                        <a14:foregroundMark x1="57819" y1="56275" x2="60635" y2="57860"/>
                        <a14:foregroundMark x1="44638" y1="60370" x2="44757" y2="54029"/>
                        <a14:foregroundMark x1="62912" y1="61955" x2="63391" y2="52180"/>
                        <a14:foregroundMark x1="56621" y1="46103" x2="59017" y2="46103"/>
                        <a14:foregroundMark x1="50389" y1="56671" x2="50629" y2="53633"/>
                        <a14:foregroundMark x1="64590" y1="57199" x2="65788" y2="61559"/>
                        <a14:foregroundMark x1="66327" y1="59577" x2="67825" y2="52840"/>
                        <a14:foregroundMark x1="70342" y1="59577" x2="70342" y2="55482"/>
                        <a14:foregroundMark x1="74176" y1="59313" x2="74176" y2="55218"/>
                        <a14:foregroundMark x1="76034" y1="59313" x2="76333" y2="53633"/>
                        <a14:foregroundMark x1="80348" y1="58917" x2="80348" y2="54557"/>
                        <a14:foregroundMark x1="83942" y1="62483" x2="83763" y2="51651"/>
                        <a14:foregroundMark x1="85500" y1="44254" x2="85500" y2="41347"/>
                        <a14:foregroundMark x1="87358" y1="61559" x2="87478" y2="52180"/>
                        <a14:foregroundMark x1="91252" y1="62483" x2="91072" y2="51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92" y="5261727"/>
            <a:ext cx="2120188" cy="9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90" b="89202" l="1250" r="100000">
                        <a14:foregroundMark x1="16250" y1="22066" x2="13125" y2="21127"/>
                        <a14:foregroundMark x1="23125" y1="31925" x2="23438" y2="26761"/>
                        <a14:foregroundMark x1="40938" y1="33803" x2="40625" y2="27230"/>
                        <a14:foregroundMark x1="52812" y1="32864" x2="52812" y2="28169"/>
                        <a14:foregroundMark x1="84375" y1="33333" x2="84688" y2="26761"/>
                        <a14:foregroundMark x1="10000" y1="50704" x2="10625" y2="56808"/>
                        <a14:foregroundMark x1="14688" y1="50235" x2="14375" y2="56808"/>
                        <a14:foregroundMark x1="20313" y1="49296" x2="20313" y2="57746"/>
                        <a14:foregroundMark x1="21563" y1="50704" x2="25000" y2="57746"/>
                        <a14:foregroundMark x1="25313" y1="49765" x2="25313" y2="57277"/>
                        <a14:foregroundMark x1="31250" y1="49296" x2="30938" y2="58216"/>
                        <a14:foregroundMark x1="35938" y1="49296" x2="38125" y2="57746"/>
                        <a14:foregroundMark x1="40938" y1="49296" x2="38750" y2="57277"/>
                        <a14:foregroundMark x1="45938" y1="49765" x2="46250" y2="57746"/>
                        <a14:foregroundMark x1="54063" y1="49296" x2="54063" y2="57746"/>
                        <a14:foregroundMark x1="62813" y1="50704" x2="62813" y2="52113"/>
                        <a14:foregroundMark x1="63438" y1="52582" x2="65313" y2="54930"/>
                        <a14:foregroundMark x1="62500" y1="58216" x2="64375" y2="58216"/>
                        <a14:foregroundMark x1="70938" y1="49296" x2="71250" y2="57277"/>
                        <a14:foregroundMark x1="78125" y1="49296" x2="77813" y2="57746"/>
                        <a14:foregroundMark x1="85000" y1="49765" x2="86875" y2="53991"/>
                        <a14:foregroundMark x1="88750" y1="49765" x2="87500" y2="53521"/>
                        <a14:foregroundMark x1="21563" y1="77934" x2="23438" y2="80282"/>
                        <a14:foregroundMark x1="21563" y1="82629" x2="22500" y2="82629"/>
                        <a14:foregroundMark x1="25938" y1="81221" x2="25313" y2="78873"/>
                        <a14:foregroundMark x1="29688" y1="81221" x2="29688" y2="78873"/>
                        <a14:foregroundMark x1="32188" y1="80282" x2="31875" y2="78404"/>
                        <a14:foregroundMark x1="35000" y1="80751" x2="35000" y2="78404"/>
                        <a14:foregroundMark x1="38750" y1="82629" x2="38438" y2="76526"/>
                        <a14:foregroundMark x1="42188" y1="82160" x2="42188" y2="76526"/>
                        <a14:foregroundMark x1="47500" y1="82629" x2="49063" y2="76995"/>
                        <a14:foregroundMark x1="50938" y1="83099" x2="50313" y2="80282"/>
                        <a14:foregroundMark x1="52812" y1="81690" x2="53125" y2="76995"/>
                        <a14:foregroundMark x1="59688" y1="82160" x2="59688" y2="76526"/>
                        <a14:foregroundMark x1="65313" y1="82629" x2="65000" y2="76526"/>
                        <a14:foregroundMark x1="68438" y1="81690" x2="68125" y2="79812"/>
                        <a14:foregroundMark x1="71875" y1="81690" x2="72188" y2="80751"/>
                        <a14:foregroundMark x1="74688" y1="79812" x2="74688" y2="76995"/>
                        <a14:foregroundMark x1="74375" y1="82160" x2="74375" y2="80751"/>
                        <a14:foregroundMark x1="78125" y1="82629" x2="78125" y2="76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26" y="1499600"/>
            <a:ext cx="2207938" cy="14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018" y="5390838"/>
            <a:ext cx="2410554" cy="4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bournemouth university logo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0" y="1676455"/>
            <a:ext cx="1158492" cy="115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8" descr="Image result for arts university of bournemouth university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3" y="1582501"/>
            <a:ext cx="1379964" cy="13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1" y="3504655"/>
            <a:ext cx="2353163" cy="10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8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DISCOVER YOUR FUTURE?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D27594-4B26-41D1-9D5C-B43650F27C4F}"/>
              </a:ext>
            </a:extLst>
          </p:cNvPr>
          <p:cNvGrpSpPr/>
          <p:nvPr/>
        </p:nvGrpSpPr>
        <p:grpSpPr>
          <a:xfrm>
            <a:off x="341036" y="1319269"/>
            <a:ext cx="914400" cy="4219461"/>
            <a:chOff x="341036" y="1184482"/>
            <a:chExt cx="914400" cy="421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6A12CD-1F96-4599-A402-94CB62AB573B}"/>
                </a:ext>
              </a:extLst>
            </p:cNvPr>
            <p:cNvSpPr/>
            <p:nvPr/>
          </p:nvSpPr>
          <p:spPr>
            <a:xfrm>
              <a:off x="341036" y="1184482"/>
              <a:ext cx="914400" cy="914400"/>
            </a:xfrm>
            <a:prstGeom prst="rect">
              <a:avLst/>
            </a:prstGeom>
            <a:solidFill>
              <a:srgbClr val="91C9D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/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27F62E-9636-4D5D-BBFE-1CCF3803BF32}"/>
                </a:ext>
              </a:extLst>
            </p:cNvPr>
            <p:cNvSpPr/>
            <p:nvPr/>
          </p:nvSpPr>
          <p:spPr>
            <a:xfrm>
              <a:off x="341036" y="2286169"/>
              <a:ext cx="914400" cy="914400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/>
                <a:t>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FB2020-579B-4DB0-B8B0-473C42668282}"/>
                </a:ext>
              </a:extLst>
            </p:cNvPr>
            <p:cNvSpPr/>
            <p:nvPr/>
          </p:nvSpPr>
          <p:spPr>
            <a:xfrm>
              <a:off x="341036" y="3387856"/>
              <a:ext cx="914400" cy="914400"/>
            </a:xfrm>
            <a:prstGeom prst="rect">
              <a:avLst/>
            </a:prstGeom>
            <a:solidFill>
              <a:srgbClr val="1B95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51BAA2-96DD-4CC1-BE6F-69123884312F}"/>
                </a:ext>
              </a:extLst>
            </p:cNvPr>
            <p:cNvSpPr/>
            <p:nvPr/>
          </p:nvSpPr>
          <p:spPr>
            <a:xfrm>
              <a:off x="341036" y="4489543"/>
              <a:ext cx="914400" cy="914400"/>
            </a:xfrm>
            <a:prstGeom prst="rect">
              <a:avLst/>
            </a:prstGeom>
            <a:solidFill>
              <a:srgbClr val="C22A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6E4C1A2B-6409-4A70-BDB5-E229BF5B1419}"/>
              </a:ext>
            </a:extLst>
          </p:cNvPr>
          <p:cNvSpPr txBox="1"/>
          <p:nvPr/>
        </p:nvSpPr>
        <p:spPr>
          <a:xfrm>
            <a:off x="1354667" y="1360110"/>
            <a:ext cx="7535333" cy="830997"/>
          </a:xfrm>
          <a:prstGeom prst="rect">
            <a:avLst/>
          </a:prstGeom>
          <a:solidFill>
            <a:srgbClr val="91C9D6"/>
          </a:solidFill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This quiz based website aims to increase your knowledge and confidence when you are exploring Level 4 options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45A42-3B83-4E9B-91F5-86FF30C778BB}"/>
              </a:ext>
            </a:extLst>
          </p:cNvPr>
          <p:cNvSpPr txBox="1"/>
          <p:nvPr/>
        </p:nvSpPr>
        <p:spPr>
          <a:xfrm>
            <a:off x="1354667" y="2462658"/>
            <a:ext cx="7535333" cy="830997"/>
          </a:xfrm>
          <a:prstGeom prst="rect">
            <a:avLst/>
          </a:prstGeom>
          <a:solidFill>
            <a:srgbClr val="FDB61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Explore local post-16 &amp; 18 opportunities and discover the benefits and challenges of those choices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F829F-3060-4BDB-AD90-02598582DC57}"/>
              </a:ext>
            </a:extLst>
          </p:cNvPr>
          <p:cNvSpPr txBox="1"/>
          <p:nvPr/>
        </p:nvSpPr>
        <p:spPr>
          <a:xfrm>
            <a:off x="1354667" y="3525888"/>
            <a:ext cx="7535333" cy="877163"/>
          </a:xfrm>
          <a:prstGeom prst="rect">
            <a:avLst/>
          </a:prstGeom>
          <a:solidFill>
            <a:srgbClr val="1B95B1"/>
          </a:solidFill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GB" sz="2400" b="1" dirty="0">
                <a:solidFill>
                  <a:srgbClr val="FFFFFF"/>
                </a:solidFill>
              </a:rPr>
              <a:t>Compete with local schools for prizes! </a:t>
            </a:r>
          </a:p>
          <a:p>
            <a:pPr algn="ctr"/>
            <a:r>
              <a:rPr lang="en-GB" sz="300" b="1" dirty="0">
                <a:solidFill>
                  <a:srgbClr val="FFFFFF"/>
                </a:solidFill>
              </a:rPr>
              <a:t> </a:t>
            </a:r>
          </a:p>
          <a:p>
            <a:pPr algn="ctr"/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CE840-5E52-42AE-9901-B6BB0952AC31}"/>
              </a:ext>
            </a:extLst>
          </p:cNvPr>
          <p:cNvSpPr txBox="1"/>
          <p:nvPr/>
        </p:nvSpPr>
        <p:spPr>
          <a:xfrm>
            <a:off x="1354667" y="4627720"/>
            <a:ext cx="7535333" cy="900246"/>
          </a:xfrm>
          <a:prstGeom prst="rect">
            <a:avLst/>
          </a:prstGeom>
          <a:solidFill>
            <a:srgbClr val="C22A6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055"/>
              </a:lnSpc>
            </a:pPr>
            <a:r>
              <a:rPr lang="en-GB" sz="2400" b="1" dirty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ts val="2055"/>
              </a:lnSpc>
            </a:pPr>
            <a:r>
              <a:rPr lang="en-GB" sz="2400" b="1" dirty="0">
                <a:solidFill>
                  <a:srgbClr val="FFFFFF"/>
                </a:solidFill>
              </a:rPr>
              <a:t>Use Future Steps for hints, tips and to explore more</a:t>
            </a:r>
          </a:p>
          <a:p>
            <a:pPr algn="ctr">
              <a:lnSpc>
                <a:spcPts val="2055"/>
              </a:lnSpc>
            </a:pPr>
            <a:endParaRPr lang="en-GB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0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3396-0E3E-43FD-82FC-32B161A01A9E}"/>
              </a:ext>
            </a:extLst>
          </p:cNvPr>
          <p:cNvSpPr txBox="1">
            <a:spLocks/>
          </p:cNvSpPr>
          <p:nvPr/>
        </p:nvSpPr>
        <p:spPr>
          <a:xfrm>
            <a:off x="341036" y="342225"/>
            <a:ext cx="8471898" cy="8249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YOUR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5365D-9443-4B8E-BD5E-56CE2903A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1" t="9631" r="2084" b="6110"/>
          <a:stretch/>
        </p:blipFill>
        <p:spPr>
          <a:xfrm>
            <a:off x="600074" y="1343025"/>
            <a:ext cx="7940243" cy="52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9357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3CEC1-FE90-459C-938A-0352EC7D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2" t="9657" r="16832" b="50000"/>
          <a:stretch/>
        </p:blipFill>
        <p:spPr>
          <a:xfrm>
            <a:off x="600075" y="1343025"/>
            <a:ext cx="6572250" cy="4333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23396-0E3E-43FD-82FC-32B161A01A9E}"/>
              </a:ext>
            </a:extLst>
          </p:cNvPr>
          <p:cNvSpPr txBox="1">
            <a:spLocks/>
          </p:cNvSpPr>
          <p:nvPr/>
        </p:nvSpPr>
        <p:spPr>
          <a:xfrm>
            <a:off x="341036" y="342225"/>
            <a:ext cx="8471898" cy="8249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YOUR PROFILE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8060A4-D6F0-422D-B7B6-80243F9A1527}"/>
              </a:ext>
            </a:extLst>
          </p:cNvPr>
          <p:cNvSpPr/>
          <p:nvPr/>
        </p:nvSpPr>
        <p:spPr>
          <a:xfrm flipH="1">
            <a:off x="5121342" y="1315780"/>
            <a:ext cx="1440599" cy="661012"/>
          </a:xfrm>
          <a:prstGeom prst="rightArrow">
            <a:avLst/>
          </a:prstGeom>
          <a:solidFill>
            <a:srgbClr val="C22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DBE6C0C-B0E1-49D0-A5E7-D44E28DF7A6A}"/>
              </a:ext>
            </a:extLst>
          </p:cNvPr>
          <p:cNvSpPr/>
          <p:nvPr/>
        </p:nvSpPr>
        <p:spPr>
          <a:xfrm>
            <a:off x="6242809" y="798561"/>
            <a:ext cx="1859032" cy="1695450"/>
          </a:xfrm>
          <a:prstGeom prst="hexagon">
            <a:avLst/>
          </a:prstGeom>
          <a:solidFill>
            <a:srgbClr val="91C9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on ‘Register’</a:t>
            </a:r>
          </a:p>
        </p:txBody>
      </p:sp>
    </p:spTree>
    <p:extLst>
      <p:ext uri="{BB962C8B-B14F-4D97-AF65-F5344CB8AC3E}">
        <p14:creationId xmlns:p14="http://schemas.microsoft.com/office/powerpoint/2010/main" val="2450439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A6FD8-3560-4895-8415-C4FA14E50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1" t="10557" r="27187" b="5740"/>
          <a:stretch/>
        </p:blipFill>
        <p:spPr>
          <a:xfrm>
            <a:off x="2447924" y="1400174"/>
            <a:ext cx="4210051" cy="43053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32FF45-D82E-42B0-8E32-F27ABD7699F0}"/>
              </a:ext>
            </a:extLst>
          </p:cNvPr>
          <p:cNvSpPr txBox="1">
            <a:spLocks/>
          </p:cNvSpPr>
          <p:nvPr/>
        </p:nvSpPr>
        <p:spPr>
          <a:xfrm>
            <a:off x="341036" y="342225"/>
            <a:ext cx="8471898" cy="8249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YOUR PROFILE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35D3FCA-18E3-4FA8-BFBD-C4F3BBA57644}"/>
              </a:ext>
            </a:extLst>
          </p:cNvPr>
          <p:cNvSpPr/>
          <p:nvPr/>
        </p:nvSpPr>
        <p:spPr>
          <a:xfrm flipH="1">
            <a:off x="4707375" y="5044463"/>
            <a:ext cx="1440599" cy="661012"/>
          </a:xfrm>
          <a:prstGeom prst="rightArrow">
            <a:avLst/>
          </a:prstGeom>
          <a:solidFill>
            <a:srgbClr val="C22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6C28F16-D729-4B6C-8088-1E520CE21172}"/>
              </a:ext>
            </a:extLst>
          </p:cNvPr>
          <p:cNvSpPr/>
          <p:nvPr/>
        </p:nvSpPr>
        <p:spPr>
          <a:xfrm>
            <a:off x="5786437" y="4684956"/>
            <a:ext cx="1743075" cy="1380026"/>
          </a:xfrm>
          <a:prstGeom prst="hexagon">
            <a:avLst/>
          </a:prstGeom>
          <a:solidFill>
            <a:srgbClr val="91C9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Click ‘register’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43D9C6-2BC0-4042-AA35-E27187A74456}"/>
              </a:ext>
            </a:extLst>
          </p:cNvPr>
          <p:cNvSpPr/>
          <p:nvPr/>
        </p:nvSpPr>
        <p:spPr>
          <a:xfrm flipH="1">
            <a:off x="5786437" y="2250769"/>
            <a:ext cx="1440599" cy="661012"/>
          </a:xfrm>
          <a:prstGeom prst="rightArrow">
            <a:avLst/>
          </a:prstGeom>
          <a:solidFill>
            <a:srgbClr val="C22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AC64C1B-6E99-48A6-BAEE-4C2DB18AA58F}"/>
              </a:ext>
            </a:extLst>
          </p:cNvPr>
          <p:cNvSpPr/>
          <p:nvPr/>
        </p:nvSpPr>
        <p:spPr>
          <a:xfrm>
            <a:off x="6907904" y="1733550"/>
            <a:ext cx="1859032" cy="1695450"/>
          </a:xfrm>
          <a:prstGeom prst="hexagon">
            <a:avLst/>
          </a:prstGeom>
          <a:solidFill>
            <a:srgbClr val="91C9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Complete the form</a:t>
            </a:r>
          </a:p>
        </p:txBody>
      </p:sp>
    </p:spTree>
    <p:extLst>
      <p:ext uri="{BB962C8B-B14F-4D97-AF65-F5344CB8AC3E}">
        <p14:creationId xmlns:p14="http://schemas.microsoft.com/office/powerpoint/2010/main" val="1989406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3396-0E3E-43FD-82FC-32B161A01A9E}"/>
              </a:ext>
            </a:extLst>
          </p:cNvPr>
          <p:cNvSpPr txBox="1">
            <a:spLocks/>
          </p:cNvSpPr>
          <p:nvPr/>
        </p:nvSpPr>
        <p:spPr>
          <a:xfrm>
            <a:off x="341036" y="342225"/>
            <a:ext cx="8471898" cy="8249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LOGGING IN TO YOUR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5365D-9443-4B8E-BD5E-56CE2903A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1" t="9631" r="2084" b="6110"/>
          <a:stretch/>
        </p:blipFill>
        <p:spPr>
          <a:xfrm>
            <a:off x="600075" y="1343025"/>
            <a:ext cx="65722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9819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3CEC1-FE90-459C-938A-0352EC7D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2" t="9657" r="16832" b="50000"/>
          <a:stretch/>
        </p:blipFill>
        <p:spPr>
          <a:xfrm>
            <a:off x="600075" y="1343025"/>
            <a:ext cx="6572250" cy="4333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23396-0E3E-43FD-82FC-32B161A01A9E}"/>
              </a:ext>
            </a:extLst>
          </p:cNvPr>
          <p:cNvSpPr txBox="1">
            <a:spLocks/>
          </p:cNvSpPr>
          <p:nvPr/>
        </p:nvSpPr>
        <p:spPr>
          <a:xfrm>
            <a:off x="341036" y="342225"/>
            <a:ext cx="8471898" cy="8249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231F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LOGGING IN TO YOUR PROFILE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8060A4-D6F0-422D-B7B6-80243F9A1527}"/>
              </a:ext>
            </a:extLst>
          </p:cNvPr>
          <p:cNvSpPr/>
          <p:nvPr/>
        </p:nvSpPr>
        <p:spPr>
          <a:xfrm flipH="1">
            <a:off x="4273044" y="1315780"/>
            <a:ext cx="1343422" cy="616423"/>
          </a:xfrm>
          <a:prstGeom prst="rightArrow">
            <a:avLst/>
          </a:prstGeom>
          <a:solidFill>
            <a:srgbClr val="C22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DBE6C0C-B0E1-49D0-A5E7-D44E28DF7A6A}"/>
              </a:ext>
            </a:extLst>
          </p:cNvPr>
          <p:cNvSpPr/>
          <p:nvPr/>
        </p:nvSpPr>
        <p:spPr>
          <a:xfrm>
            <a:off x="5394511" y="918490"/>
            <a:ext cx="1546116" cy="1410069"/>
          </a:xfrm>
          <a:prstGeom prst="hexagon">
            <a:avLst/>
          </a:prstGeom>
          <a:solidFill>
            <a:srgbClr val="91C9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on ‘log in’</a:t>
            </a:r>
          </a:p>
        </p:txBody>
      </p:sp>
    </p:spTree>
    <p:extLst>
      <p:ext uri="{BB962C8B-B14F-4D97-AF65-F5344CB8AC3E}">
        <p14:creationId xmlns:p14="http://schemas.microsoft.com/office/powerpoint/2010/main" val="505120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83B94B-8C1D-46BC-9516-4E19F4AB4C0C}"/>
              </a:ext>
            </a:extLst>
          </p:cNvPr>
          <p:cNvSpPr txBox="1"/>
          <p:nvPr/>
        </p:nvSpPr>
        <p:spPr>
          <a:xfrm>
            <a:off x="331066" y="1250376"/>
            <a:ext cx="8319448" cy="1292662"/>
          </a:xfrm>
          <a:prstGeom prst="rect">
            <a:avLst/>
          </a:prstGeom>
          <a:solidFill>
            <a:srgbClr val="FDB614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Once you have logged on, click on</a:t>
            </a:r>
          </a:p>
          <a:p>
            <a:r>
              <a:rPr lang="en-GB" sz="2600" b="1" dirty="0"/>
              <a:t>get started to begin with the </a:t>
            </a:r>
          </a:p>
          <a:p>
            <a:r>
              <a:rPr lang="en-GB" sz="2600" b="1" dirty="0"/>
              <a:t>Pathways quiz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99AB5-30F3-4843-BF48-460ABA8C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66" y="338328"/>
            <a:ext cx="8122227" cy="824965"/>
          </a:xfrm>
        </p:spPr>
        <p:txBody>
          <a:bodyPr>
            <a:normAutofit/>
          </a:bodyPr>
          <a:lstStyle/>
          <a:p>
            <a:r>
              <a:rPr lang="en-GB" dirty="0"/>
              <a:t>PATHWAYS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CCCAE-9BD5-404B-B132-2F10EF959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B91E"/>
              </a:clrFrom>
              <a:clrTo>
                <a:srgbClr val="FDB91E">
                  <a:alpha val="0"/>
                </a:srgbClr>
              </a:clrTo>
            </a:clrChange>
          </a:blip>
          <a:srcRect l="32402" t="43396" r="34058" b="42715"/>
          <a:stretch/>
        </p:blipFill>
        <p:spPr>
          <a:xfrm>
            <a:off x="5496379" y="1539519"/>
            <a:ext cx="3067051" cy="714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01EC1C-A8ED-4D03-9256-604E269A19E8}"/>
              </a:ext>
            </a:extLst>
          </p:cNvPr>
          <p:cNvSpPr txBox="1"/>
          <p:nvPr/>
        </p:nvSpPr>
        <p:spPr>
          <a:xfrm>
            <a:off x="331066" y="2939968"/>
            <a:ext cx="8319448" cy="1292662"/>
          </a:xfrm>
          <a:prstGeom prst="rect">
            <a:avLst/>
          </a:prstGeom>
          <a:solidFill>
            <a:srgbClr val="91C9D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600" b="1" dirty="0"/>
              <a:t>Use the explore more button </a:t>
            </a:r>
          </a:p>
          <a:p>
            <a:pPr algn="r"/>
            <a:r>
              <a:rPr lang="en-GB" sz="2600" b="1" dirty="0"/>
              <a:t>to increase your knowledge as you </a:t>
            </a:r>
          </a:p>
          <a:p>
            <a:pPr algn="r"/>
            <a:r>
              <a:rPr lang="en-GB" sz="2600" b="1" dirty="0"/>
              <a:t>progress through the quiz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5E8493-A83D-4FE7-9FD5-247FBF3EBDCB}"/>
              </a:ext>
            </a:extLst>
          </p:cNvPr>
          <p:cNvSpPr txBox="1"/>
          <p:nvPr/>
        </p:nvSpPr>
        <p:spPr>
          <a:xfrm>
            <a:off x="331066" y="4672150"/>
            <a:ext cx="8319448" cy="1292662"/>
          </a:xfrm>
          <a:prstGeom prst="rect">
            <a:avLst/>
          </a:prstGeom>
          <a:solidFill>
            <a:srgbClr val="C22A62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FFFF"/>
                </a:solidFill>
              </a:rPr>
              <a:t>Think, what do you need to research 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before making decisions </a:t>
            </a:r>
          </a:p>
          <a:p>
            <a:r>
              <a:rPr lang="en-GB" sz="2600" b="1" dirty="0">
                <a:solidFill>
                  <a:srgbClr val="FFFFFF"/>
                </a:solidFill>
              </a:rPr>
              <a:t>about your future?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B6BB5-FF70-4939-ADF1-EACCD220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169" y="4629560"/>
            <a:ext cx="1274174" cy="16094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DA0E75D-AEB6-45CB-8889-F6FED4C1A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39" y="3296149"/>
            <a:ext cx="2335721" cy="6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6" grpId="0" animBg="1"/>
    </p:bldLst>
  </p:timing>
</p:sld>
</file>

<file path=ppt/theme/theme1.xml><?xml version="1.0" encoding="utf-8"?>
<a:theme xmlns:a="http://schemas.openxmlformats.org/drawingml/2006/main" name="SUN Powerpoint 2019 (5)">
  <a:themeElements>
    <a:clrScheme name="Custom 4">
      <a:dk1>
        <a:srgbClr val="444543"/>
      </a:dk1>
      <a:lt1>
        <a:srgbClr val="444543"/>
      </a:lt1>
      <a:dk2>
        <a:srgbClr val="FBAA21"/>
      </a:dk2>
      <a:lt2>
        <a:srgbClr val="444543"/>
      </a:lt2>
      <a:accent1>
        <a:srgbClr val="104585"/>
      </a:accent1>
      <a:accent2>
        <a:srgbClr val="F15E40"/>
      </a:accent2>
      <a:accent3>
        <a:srgbClr val="9BBB59"/>
      </a:accent3>
      <a:accent4>
        <a:srgbClr val="0070C0"/>
      </a:accent4>
      <a:accent5>
        <a:srgbClr val="78BFD1"/>
      </a:accent5>
      <a:accent6>
        <a:srgbClr val="4BACC6"/>
      </a:accent6>
      <a:hlink>
        <a:srgbClr val="F15E40"/>
      </a:hlink>
      <a:folHlink>
        <a:srgbClr val="9999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N Powerpoint 2019 (5)" id="{185816AC-6A93-4ADF-A113-758E78C0AD0D}" vid="{6E6B4BF5-79C3-4014-99DB-5C52BB9347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 Powerpoint 2019 (5)</Template>
  <TotalTime>4748</TotalTime>
  <Words>711</Words>
  <Application>Microsoft Office PowerPoint</Application>
  <PresentationFormat>On-screen Show (4:3)</PresentationFormat>
  <Paragraphs>137</Paragraphs>
  <Slides>17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SUN Powerpoint 2019 (5)</vt:lpstr>
      <vt:lpstr>PowerPoint Presentation</vt:lpstr>
      <vt:lpstr>ABOUT SUN</vt:lpstr>
      <vt:lpstr>WHAT IS DISCOVER YOUR FUTURE?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PATHWAYS</vt:lpstr>
      <vt:lpstr>PATHWAYS EXTENSION Well done! Now try the extra activities  on the extension worksheet.</vt:lpstr>
      <vt:lpstr>FINANCES</vt:lpstr>
      <vt:lpstr>FINANCES EXTENSION Well done! Now try the extra activities  on the extension worksheet.</vt:lpstr>
      <vt:lpstr>UNIVERSITIES</vt:lpstr>
      <vt:lpstr>PowerPoint Presentation</vt:lpstr>
      <vt:lpstr>PROGRAMMES</vt:lpstr>
      <vt:lpstr>PowerPoint Presentation</vt:lpstr>
      <vt:lpstr>PowerPoint Presentation</vt:lpstr>
    </vt:vector>
  </TitlesOfParts>
  <Company>Arts University Bournemouth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EXPECTATIONS</dc:title>
  <dc:creator>Cameron Findler</dc:creator>
  <cp:lastModifiedBy>Becki Warrillow</cp:lastModifiedBy>
  <cp:revision>48</cp:revision>
  <dcterms:created xsi:type="dcterms:W3CDTF">2020-03-23T09:23:18Z</dcterms:created>
  <dcterms:modified xsi:type="dcterms:W3CDTF">2021-08-04T12:19:05Z</dcterms:modified>
</cp:coreProperties>
</file>